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3" r:id="rId7"/>
    <p:sldId id="261" r:id="rId8"/>
    <p:sldId id="264" r:id="rId9"/>
    <p:sldId id="262"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viewProps" Target="viewProp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presProps" Target="presProps.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theme" Target="theme/theme1.xml"/><Relationship Id="rId12" Type="http://schemas.openxmlformats.org/officeDocument/2006/relationships/printerSettings" Target="printerSettings/printerSettings1.bin"/><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F172BD5-0F1B-7D4E-B5F6-4504949E463A}" type="datetimeFigureOut">
              <a:rPr lang="en-US" smtClean="0"/>
              <a:pPr/>
              <a:t>2/11/11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0E6F17-1E1C-4643-A2B7-BDD4B4DB5D2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172BD5-0F1B-7D4E-B5F6-4504949E463A}" type="datetimeFigureOut">
              <a:rPr lang="en-US" smtClean="0"/>
              <a:pPr/>
              <a:t>2/11/11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0E6F17-1E1C-4643-A2B7-BDD4B4DB5D2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172BD5-0F1B-7D4E-B5F6-4504949E463A}" type="datetimeFigureOut">
              <a:rPr lang="en-US" smtClean="0"/>
              <a:pPr/>
              <a:t>2/11/11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0E6F17-1E1C-4643-A2B7-BDD4B4DB5D2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172BD5-0F1B-7D4E-B5F6-4504949E463A}" type="datetimeFigureOut">
              <a:rPr lang="en-US" smtClean="0"/>
              <a:pPr/>
              <a:t>2/11/11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0E6F17-1E1C-4643-A2B7-BDD4B4DB5D2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172BD5-0F1B-7D4E-B5F6-4504949E463A}" type="datetimeFigureOut">
              <a:rPr lang="en-US" smtClean="0"/>
              <a:pPr/>
              <a:t>2/11/11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0E6F17-1E1C-4643-A2B7-BDD4B4DB5D2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172BD5-0F1B-7D4E-B5F6-4504949E463A}" type="datetimeFigureOut">
              <a:rPr lang="en-US" smtClean="0"/>
              <a:pPr/>
              <a:t>2/11/11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0E6F17-1E1C-4643-A2B7-BDD4B4DB5D2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F172BD5-0F1B-7D4E-B5F6-4504949E463A}" type="datetimeFigureOut">
              <a:rPr lang="en-US" smtClean="0"/>
              <a:pPr/>
              <a:t>2/11/11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0E6F17-1E1C-4643-A2B7-BDD4B4DB5D2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F172BD5-0F1B-7D4E-B5F6-4504949E463A}" type="datetimeFigureOut">
              <a:rPr lang="en-US" smtClean="0"/>
              <a:pPr/>
              <a:t>2/11/11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0E6F17-1E1C-4643-A2B7-BDD4B4DB5D2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172BD5-0F1B-7D4E-B5F6-4504949E463A}" type="datetimeFigureOut">
              <a:rPr lang="en-US" smtClean="0"/>
              <a:pPr/>
              <a:t>2/11/11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0E6F17-1E1C-4643-A2B7-BDD4B4DB5D2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172BD5-0F1B-7D4E-B5F6-4504949E463A}" type="datetimeFigureOut">
              <a:rPr lang="en-US" smtClean="0"/>
              <a:pPr/>
              <a:t>2/11/11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0E6F17-1E1C-4643-A2B7-BDD4B4DB5D2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172BD5-0F1B-7D4E-B5F6-4504949E463A}" type="datetimeFigureOut">
              <a:rPr lang="en-US" smtClean="0"/>
              <a:pPr/>
              <a:t>2/11/11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0E6F17-1E1C-4643-A2B7-BDD4B4DB5D2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172BD5-0F1B-7D4E-B5F6-4504949E463A}" type="datetimeFigureOut">
              <a:rPr lang="en-US" smtClean="0"/>
              <a:pPr/>
              <a:t>2/11/11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0E6F17-1E1C-4643-A2B7-BDD4B4DB5D2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 Id="rId5"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harpseals.org/about_the_hunt/pelts.php"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hyperlink" Target="http://www.youtube.com/watch?v=lWhOU5iUzKY&amp;feature=related" TargetMode="External"/><Relationship Id="rId3" Type="http://schemas.openxmlformats.org/officeDocument/2006/relationships/hyperlink" Target="http://www.youtube.com/watch?v=6-9rbIBprV0"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73000">
              <a:schemeClr val="accent4">
                <a:lumMod val="50000"/>
              </a:schemeClr>
            </a:gs>
            <a:gs pos="19000">
              <a:schemeClr val="bg2">
                <a:shade val="30000"/>
                <a:satMod val="20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normAutofit fontScale="85000" lnSpcReduction="20000"/>
          </a:bodyPr>
          <a:lstStyle/>
          <a:p>
            <a:r>
              <a:rPr lang="en-US" dirty="0" smtClean="0"/>
              <a:t>Canadian Seal Harp Hunting :’|</a:t>
            </a:r>
          </a:p>
          <a:p>
            <a:r>
              <a:rPr lang="en-US" dirty="0" smtClean="0"/>
              <a:t>Chris Mason</a:t>
            </a:r>
          </a:p>
          <a:p>
            <a:r>
              <a:rPr lang="en-US" dirty="0" smtClean="0"/>
              <a:t>Ian </a:t>
            </a:r>
            <a:r>
              <a:rPr lang="en-US" dirty="0" err="1" smtClean="0"/>
              <a:t>Gleisberg</a:t>
            </a:r>
            <a:endParaRPr lang="en-US" dirty="0" smtClean="0"/>
          </a:p>
          <a:p>
            <a:r>
              <a:rPr lang="en-US" dirty="0" smtClean="0"/>
              <a:t>:’|</a:t>
            </a:r>
            <a:endParaRPr lang="en-US" dirty="0"/>
          </a:p>
        </p:txBody>
      </p:sp>
      <p:pic>
        <p:nvPicPr>
          <p:cNvPr id="4" name="Picture 3"/>
          <p:cNvPicPr>
            <a:picLocks noChangeAspect="1"/>
          </p:cNvPicPr>
          <p:nvPr/>
        </p:nvPicPr>
        <p:blipFill>
          <a:blip r:embed="rId2"/>
          <a:stretch>
            <a:fillRect/>
          </a:stretch>
        </p:blipFill>
        <p:spPr>
          <a:xfrm>
            <a:off x="0" y="0"/>
            <a:ext cx="9144000" cy="3873500"/>
          </a:xfrm>
          <a:prstGeom prst="rect">
            <a:avLst/>
          </a:prstGeom>
        </p:spPr>
      </p:pic>
      <p:pic>
        <p:nvPicPr>
          <p:cNvPr id="6" name="Picture 5"/>
          <p:cNvPicPr>
            <a:picLocks noChangeAspect="1"/>
          </p:cNvPicPr>
          <p:nvPr/>
        </p:nvPicPr>
        <p:blipFill>
          <a:blip r:embed="rId3"/>
          <a:stretch>
            <a:fillRect/>
          </a:stretch>
        </p:blipFill>
        <p:spPr>
          <a:xfrm>
            <a:off x="0" y="-12700"/>
            <a:ext cx="9144000" cy="3886200"/>
          </a:xfrm>
          <a:prstGeom prst="rect">
            <a:avLst/>
          </a:prstGeom>
        </p:spPr>
      </p:pic>
      <p:pic>
        <p:nvPicPr>
          <p:cNvPr id="7" name="Picture 6"/>
          <p:cNvPicPr>
            <a:picLocks noChangeAspect="1"/>
          </p:cNvPicPr>
          <p:nvPr/>
        </p:nvPicPr>
        <p:blipFill>
          <a:blip r:embed="rId4"/>
          <a:stretch>
            <a:fillRect/>
          </a:stretch>
        </p:blipFill>
        <p:spPr>
          <a:xfrm>
            <a:off x="0" y="-12700"/>
            <a:ext cx="9144000" cy="3886200"/>
          </a:xfrm>
          <a:prstGeom prst="rect">
            <a:avLst/>
          </a:prstGeom>
        </p:spPr>
      </p:pic>
      <p:pic>
        <p:nvPicPr>
          <p:cNvPr id="5" name="Picture 4"/>
          <p:cNvPicPr>
            <a:picLocks noChangeAspect="1"/>
          </p:cNvPicPr>
          <p:nvPr/>
        </p:nvPicPr>
        <p:blipFill>
          <a:blip r:embed="rId5"/>
          <a:stretch>
            <a:fillRect/>
          </a:stretch>
        </p:blipFill>
        <p:spPr>
          <a:xfrm>
            <a:off x="0" y="-12700"/>
            <a:ext cx="9144000" cy="38735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000"/>
                                        <p:tgtEl>
                                          <p:spTgt spid="5"/>
                                        </p:tgtEl>
                                      </p:cBhvr>
                                    </p:animEffect>
                                    <p:set>
                                      <p:cBhvr>
                                        <p:cTn id="12" dur="1" fill="hold">
                                          <p:stCondLst>
                                            <p:cond delay="19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000"/>
                                        <p:tgtEl>
                                          <p:spTgt spid="7"/>
                                        </p:tgtEl>
                                      </p:cBhvr>
                                    </p:animEffect>
                                    <p:set>
                                      <p:cBhvr>
                                        <p:cTn id="22" dur="1" fill="hold">
                                          <p:stCondLst>
                                            <p:cond delay="1999"/>
                                          </p:stCondLst>
                                        </p:cTn>
                                        <p:tgtEl>
                                          <p:spTgt spid="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20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000"/>
                                        <p:tgtEl>
                                          <p:spTgt spid="4"/>
                                        </p:tgtEl>
                                      </p:cBhvr>
                                    </p:animEffect>
                                    <p:set>
                                      <p:cBhvr>
                                        <p:cTn id="32" dur="1" fill="hold">
                                          <p:stCondLst>
                                            <p:cond delay="1999"/>
                                          </p:stCondLst>
                                        </p:cTn>
                                        <p:tgtEl>
                                          <p:spTgt spid="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lstStyle/>
          <a:p>
            <a:r>
              <a:rPr lang="en-US" dirty="0" smtClean="0"/>
              <a:t>“Harp Seals” </a:t>
            </a:r>
            <a:r>
              <a:rPr lang="en-US" dirty="0" err="1" smtClean="0"/>
              <a:t>harpseals.org</a:t>
            </a:r>
            <a:endParaRPr lang="en-US" dirty="0" smtClean="0"/>
          </a:p>
          <a:p>
            <a:r>
              <a:rPr lang="en-US" dirty="0" smtClean="0"/>
              <a:t>“Seal Hunting” http://</a:t>
            </a:r>
            <a:r>
              <a:rPr lang="en-US" dirty="0" err="1" smtClean="0"/>
              <a:t>en.wikipedia.org/wiki/Seal_hunting</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54000">
              <a:schemeClr val="accent5">
                <a:lumMod val="60000"/>
                <a:lumOff val="40000"/>
              </a:schemeClr>
            </a:gs>
            <a:gs pos="30000">
              <a:schemeClr val="bg2">
                <a:shade val="30000"/>
                <a:satMod val="20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Harp Seals?</a:t>
            </a:r>
            <a:endParaRPr lang="en-US" dirty="0"/>
          </a:p>
        </p:txBody>
      </p:sp>
      <p:sp>
        <p:nvSpPr>
          <p:cNvPr id="3" name="Content Placeholder 2"/>
          <p:cNvSpPr>
            <a:spLocks noGrp="1"/>
          </p:cNvSpPr>
          <p:nvPr>
            <p:ph idx="1"/>
          </p:nvPr>
        </p:nvSpPr>
        <p:spPr/>
        <p:txBody>
          <a:bodyPr/>
          <a:lstStyle/>
          <a:p>
            <a:r>
              <a:rPr lang="en-US" dirty="0" smtClean="0"/>
              <a:t>Harp Seals are also known as Saddleback Seals, they belong to the Northernmost part of the Atlantic Ocean and regions near the Arctic Ocean.</a:t>
            </a:r>
          </a:p>
          <a:p>
            <a:r>
              <a:rPr lang="en-US" dirty="0" smtClean="0"/>
              <a:t>Harp Seals are separated into three populations.  The largest population is located off eastern Canada, this group is referred to as the Western North Atlantic Stock.</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100000">
              <a:schemeClr val="accent5">
                <a:lumMod val="60000"/>
                <a:lumOff val="40000"/>
              </a:schemeClr>
            </a:gs>
            <a:gs pos="41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61383" y="10318"/>
            <a:ext cx="9205383" cy="6847682"/>
          </a:xfrm>
          <a:prstGeom prst="rect">
            <a:avLst/>
          </a:prstGeom>
        </p:spPr>
      </p:pic>
      <p:sp>
        <p:nvSpPr>
          <p:cNvPr id="2" name="Title 1"/>
          <p:cNvSpPr>
            <a:spLocks noGrp="1"/>
          </p:cNvSpPr>
          <p:nvPr>
            <p:ph type="title"/>
          </p:nvPr>
        </p:nvSpPr>
        <p:spPr/>
        <p:txBody>
          <a:bodyPr/>
          <a:lstStyle/>
          <a:p>
            <a:r>
              <a:rPr lang="en-US" dirty="0" smtClean="0">
                <a:solidFill>
                  <a:srgbClr val="FF0000"/>
                </a:solidFill>
              </a:rPr>
              <a:t>Why are Harp Seals hunted?</a:t>
            </a:r>
            <a:endParaRPr lang="en-US" dirty="0">
              <a:solidFill>
                <a:srgbClr val="FF0000"/>
              </a:solidFill>
            </a:endParaRPr>
          </a:p>
        </p:txBody>
      </p:sp>
      <p:sp>
        <p:nvSpPr>
          <p:cNvPr id="4" name="Text Placeholder 3"/>
          <p:cNvSpPr>
            <a:spLocks noGrp="1"/>
          </p:cNvSpPr>
          <p:nvPr>
            <p:ph type="body" idx="1"/>
          </p:nvPr>
        </p:nvSpPr>
        <p:spPr/>
        <p:txBody>
          <a:bodyPr/>
          <a:lstStyle/>
          <a:p>
            <a:r>
              <a:rPr lang="en-US" dirty="0" smtClean="0">
                <a:solidFill>
                  <a:srgbClr val="FF0000"/>
                </a:solidFill>
              </a:rPr>
              <a:t>Early Times</a:t>
            </a:r>
            <a:endParaRPr lang="en-US" dirty="0">
              <a:solidFill>
                <a:srgbClr val="FF0000"/>
              </a:solidFill>
            </a:endParaRPr>
          </a:p>
        </p:txBody>
      </p:sp>
      <p:sp>
        <p:nvSpPr>
          <p:cNvPr id="5" name="Content Placeholder 4"/>
          <p:cNvSpPr>
            <a:spLocks noGrp="1"/>
          </p:cNvSpPr>
          <p:nvPr>
            <p:ph sz="half" idx="2"/>
          </p:nvPr>
        </p:nvSpPr>
        <p:spPr/>
        <p:txBody>
          <a:bodyPr>
            <a:normAutofit lnSpcReduction="10000"/>
          </a:bodyPr>
          <a:lstStyle/>
          <a:p>
            <a:r>
              <a:rPr lang="en-US" dirty="0" smtClean="0">
                <a:solidFill>
                  <a:srgbClr val="FF0000"/>
                </a:solidFill>
              </a:rPr>
              <a:t>Before the explosive advancement in Technology, the Harp Seal was hunted by Canadian Natives for their fur, meat and bones.</a:t>
            </a:r>
          </a:p>
          <a:p>
            <a:pPr lvl="1"/>
            <a:r>
              <a:rPr lang="en-US" dirty="0" smtClean="0">
                <a:solidFill>
                  <a:srgbClr val="FF0000"/>
                </a:solidFill>
              </a:rPr>
              <a:t>These were utilized for clothing, food and shelter.</a:t>
            </a:r>
          </a:p>
          <a:p>
            <a:r>
              <a:rPr lang="en-US" dirty="0" smtClean="0">
                <a:solidFill>
                  <a:srgbClr val="FF0000"/>
                </a:solidFill>
              </a:rPr>
              <a:t>The Natives valued the seals because they were a large contribution to their survival.</a:t>
            </a:r>
          </a:p>
        </p:txBody>
      </p:sp>
      <p:sp>
        <p:nvSpPr>
          <p:cNvPr id="6" name="Text Placeholder 5"/>
          <p:cNvSpPr>
            <a:spLocks noGrp="1"/>
          </p:cNvSpPr>
          <p:nvPr>
            <p:ph type="body" sz="quarter" idx="3"/>
          </p:nvPr>
        </p:nvSpPr>
        <p:spPr/>
        <p:txBody>
          <a:bodyPr/>
          <a:lstStyle/>
          <a:p>
            <a:r>
              <a:rPr lang="en-US" dirty="0" smtClean="0">
                <a:solidFill>
                  <a:srgbClr val="FF0000"/>
                </a:solidFill>
              </a:rPr>
              <a:t>Present Time</a:t>
            </a:r>
            <a:endParaRPr lang="en-US" dirty="0">
              <a:solidFill>
                <a:srgbClr val="FF0000"/>
              </a:solidFill>
            </a:endParaRPr>
          </a:p>
        </p:txBody>
      </p:sp>
      <p:sp>
        <p:nvSpPr>
          <p:cNvPr id="7" name="Content Placeholder 6"/>
          <p:cNvSpPr>
            <a:spLocks noGrp="1"/>
          </p:cNvSpPr>
          <p:nvPr>
            <p:ph sz="quarter" idx="4"/>
          </p:nvPr>
        </p:nvSpPr>
        <p:spPr/>
        <p:txBody>
          <a:bodyPr>
            <a:normAutofit fontScale="92500" lnSpcReduction="10000"/>
          </a:bodyPr>
          <a:lstStyle/>
          <a:p>
            <a:r>
              <a:rPr lang="en-US" dirty="0" smtClean="0">
                <a:solidFill>
                  <a:srgbClr val="FF0000"/>
                </a:solidFill>
              </a:rPr>
              <a:t>Nowadays Harp Seal hunting is a crude practice.</a:t>
            </a:r>
          </a:p>
          <a:p>
            <a:r>
              <a:rPr lang="en-US" dirty="0" smtClean="0">
                <a:solidFill>
                  <a:srgbClr val="FF0000"/>
                </a:solidFill>
              </a:rPr>
              <a:t>The past 300 years have been explosive in the expansion of harp seal hunting.  With new purposes arousing such as commercial exploitation.  Greed for the profits from seals’ pelts and blubber pushed most men and businesses into supporting the harp seal hunts.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18000">
              <a:schemeClr val="accent5">
                <a:lumMod val="40000"/>
                <a:lumOff val="60000"/>
              </a:schemeClr>
            </a:gs>
            <a:gs pos="85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451600" y="3848100"/>
            <a:ext cx="2692400" cy="3009900"/>
          </a:xfrm>
          <a:prstGeom prst="rect">
            <a:avLst/>
          </a:prstGeom>
        </p:spPr>
      </p:pic>
      <p:sp>
        <p:nvSpPr>
          <p:cNvPr id="2" name="Title 1"/>
          <p:cNvSpPr>
            <a:spLocks noGrp="1"/>
          </p:cNvSpPr>
          <p:nvPr>
            <p:ph type="title"/>
          </p:nvPr>
        </p:nvSpPr>
        <p:spPr/>
        <p:txBody>
          <a:bodyPr>
            <a:normAutofit/>
          </a:bodyPr>
          <a:lstStyle/>
          <a:p>
            <a:r>
              <a:rPr lang="en-US" dirty="0" smtClean="0"/>
              <a:t>How are Harp Seals hunted?</a:t>
            </a:r>
            <a:endParaRPr lang="en-US" dirty="0"/>
          </a:p>
        </p:txBody>
      </p:sp>
      <p:sp>
        <p:nvSpPr>
          <p:cNvPr id="3" name="Content Placeholder 2"/>
          <p:cNvSpPr>
            <a:spLocks noGrp="1"/>
          </p:cNvSpPr>
          <p:nvPr>
            <p:ph idx="1"/>
          </p:nvPr>
        </p:nvSpPr>
        <p:spPr/>
        <p:txBody>
          <a:bodyPr>
            <a:normAutofit lnSpcReduction="10000"/>
          </a:bodyPr>
          <a:lstStyle/>
          <a:p>
            <a:r>
              <a:rPr lang="en-US" dirty="0" smtClean="0">
                <a:solidFill>
                  <a:schemeClr val="bg1"/>
                </a:solidFill>
              </a:rPr>
              <a:t>Generally hunted with a club to not rupture the skin which would decrease it in value</a:t>
            </a:r>
          </a:p>
          <a:p>
            <a:r>
              <a:rPr lang="en-US" dirty="0" smtClean="0">
                <a:solidFill>
                  <a:schemeClr val="bg1"/>
                </a:solidFill>
              </a:rPr>
              <a:t> Its hardly even a hunt either, the Seal hunters either take a boat to remote ice flows to find them and then walking up to them and clubbing them or if they are unreachable they are shot from the boat, usually in the head which is the part of the fur that’s often discarded when making a pelt.</a:t>
            </a:r>
            <a:endParaRPr lang="en-US"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parts are harvested</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Harvested </a:t>
            </a:r>
            <a:r>
              <a:rPr lang="en-US" dirty="0" smtClean="0"/>
              <a:t>for their pelts which are used</a:t>
            </a:r>
            <a:r>
              <a:rPr lang="en-US" dirty="0" smtClean="0"/>
              <a:t> in </a:t>
            </a:r>
            <a:r>
              <a:rPr lang="en-US" dirty="0" smtClean="0"/>
              <a:t>coats in boots</a:t>
            </a:r>
          </a:p>
          <a:p>
            <a:r>
              <a:rPr lang="en-US" dirty="0" smtClean="0"/>
              <a:t>Also the Harp Seal oil found in their blubber is collected and sold in a capsule as a nutritional Supplement. Omega 3’s.</a:t>
            </a:r>
          </a:p>
          <a:p>
            <a:r>
              <a:rPr lang="en-US" dirty="0" smtClean="0"/>
              <a:t>The penis bone of the male seal is harvested as well generally used as an aphrodisiac to try and cure erectile dysfunction, luckily since the introduction of E.D. drugs the sale of the penis bone on the black market has drastically decreased</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much does Seal fur go for?</a:t>
            </a:r>
            <a:endParaRPr lang="en-US" dirty="0"/>
          </a:p>
        </p:txBody>
      </p:sp>
      <p:sp>
        <p:nvSpPr>
          <p:cNvPr id="3" name="Content Placeholder 2"/>
          <p:cNvSpPr>
            <a:spLocks noGrp="1"/>
          </p:cNvSpPr>
          <p:nvPr>
            <p:ph idx="1"/>
          </p:nvPr>
        </p:nvSpPr>
        <p:spPr/>
        <p:txBody>
          <a:bodyPr>
            <a:normAutofit/>
          </a:bodyPr>
          <a:lstStyle/>
          <a:p>
            <a:r>
              <a:rPr lang="en-US" dirty="0" smtClean="0">
                <a:hlinkClick r:id="rId2"/>
              </a:rPr>
              <a:t>http://www.harpseals.org/about_the_hunt/pelts.php</a:t>
            </a:r>
            <a:endParaRPr lang="en-US" dirty="0" smtClean="0"/>
          </a:p>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1000">
              <a:schemeClr val="bg2">
                <a:lumMod val="60000"/>
                <a:lumOff val="40000"/>
              </a:schemeClr>
            </a:gs>
            <a:gs pos="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181599" y="4312919"/>
            <a:ext cx="3962401" cy="2545081"/>
          </a:xfrm>
          <a:prstGeom prst="rect">
            <a:avLst/>
          </a:prstGeom>
        </p:spPr>
      </p:pic>
      <p:sp>
        <p:nvSpPr>
          <p:cNvPr id="2" name="Title 1"/>
          <p:cNvSpPr>
            <a:spLocks noGrp="1"/>
          </p:cNvSpPr>
          <p:nvPr>
            <p:ph type="title"/>
          </p:nvPr>
        </p:nvSpPr>
        <p:spPr/>
        <p:txBody>
          <a:bodyPr>
            <a:normAutofit/>
          </a:bodyPr>
          <a:lstStyle/>
          <a:p>
            <a:r>
              <a:rPr lang="en-US" dirty="0" smtClean="0"/>
              <a:t>What is being done to stop it</a:t>
            </a:r>
            <a:endParaRPr lang="en-US" dirty="0"/>
          </a:p>
        </p:txBody>
      </p:sp>
      <p:sp>
        <p:nvSpPr>
          <p:cNvPr id="3" name="Content Placeholder 2"/>
          <p:cNvSpPr>
            <a:spLocks noGrp="1"/>
          </p:cNvSpPr>
          <p:nvPr>
            <p:ph idx="1"/>
          </p:nvPr>
        </p:nvSpPr>
        <p:spPr/>
        <p:txBody>
          <a:bodyPr/>
          <a:lstStyle/>
          <a:p>
            <a:pPr>
              <a:buNone/>
            </a:pPr>
            <a:r>
              <a:rPr lang="en-US" dirty="0" smtClean="0">
                <a:solidFill>
                  <a:schemeClr val="bg1"/>
                </a:solidFill>
              </a:rPr>
              <a:t>Europe has made Seal Fur Coats illegal</a:t>
            </a:r>
          </a:p>
          <a:p>
            <a:pPr>
              <a:buNone/>
            </a:pPr>
            <a:r>
              <a:rPr lang="en-US" dirty="0" smtClean="0">
                <a:solidFill>
                  <a:schemeClr val="bg1"/>
                </a:solidFill>
              </a:rPr>
              <a:t>People who are against the slaughter boycott the goods</a:t>
            </a:r>
          </a:p>
          <a:p>
            <a:pPr>
              <a:buNone/>
            </a:pPr>
            <a:r>
              <a:rPr lang="en-US" dirty="0" smtClean="0">
                <a:solidFill>
                  <a:schemeClr val="bg1"/>
                </a:solidFill>
              </a:rPr>
              <a:t>A lot of people take place with activism including Puma which makes shoes that look like harp seals to raise awareness</a:t>
            </a:r>
          </a:p>
          <a:p>
            <a:pPr>
              <a:buNone/>
            </a:pPr>
            <a:r>
              <a:rPr lang="en-US" dirty="0" smtClean="0">
                <a:solidFill>
                  <a:schemeClr val="bg1"/>
                </a:solidFill>
              </a:rPr>
              <a:t>A boycott of Canadian fishing</a:t>
            </a:r>
          </a:p>
          <a:p>
            <a:pPr>
              <a:buNone/>
            </a:pPr>
            <a:r>
              <a:rPr lang="en-US" dirty="0" smtClean="0">
                <a:solidFill>
                  <a:schemeClr val="bg1"/>
                </a:solidFill>
              </a:rPr>
              <a:t>Goods is also in place</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Seal Hunting Regulation</a:t>
            </a:r>
            <a:endParaRPr lang="en-US" dirty="0"/>
          </a:p>
        </p:txBody>
      </p:sp>
      <p:sp>
        <p:nvSpPr>
          <p:cNvPr id="3" name="Content Placeholder 2"/>
          <p:cNvSpPr>
            <a:spLocks noGrp="1"/>
          </p:cNvSpPr>
          <p:nvPr>
            <p:ph sz="half" idx="1"/>
          </p:nvPr>
        </p:nvSpPr>
        <p:spPr/>
        <p:txBody>
          <a:bodyPr/>
          <a:lstStyle/>
          <a:p>
            <a:r>
              <a:rPr lang="en-US" dirty="0" smtClean="0"/>
              <a:t>The DFO (Department of Fisheries and Oceans) manages the seal hunt.</a:t>
            </a:r>
          </a:p>
          <a:p>
            <a:r>
              <a:rPr lang="en-US" dirty="0" smtClean="0"/>
              <a:t>Unfortunately though, the DFO has failed to act upon countless violations that independent spectators such as the IFAW and HSUS.</a:t>
            </a:r>
          </a:p>
        </p:txBody>
      </p:sp>
      <p:sp>
        <p:nvSpPr>
          <p:cNvPr id="4" name="Content Placeholder 3"/>
          <p:cNvSpPr>
            <a:spLocks noGrp="1"/>
          </p:cNvSpPr>
          <p:nvPr>
            <p:ph sz="half" idx="2"/>
          </p:nvPr>
        </p:nvSpPr>
        <p:spPr/>
        <p:txBody>
          <a:bodyPr/>
          <a:lstStyle/>
          <a:p>
            <a:r>
              <a:rPr lang="en-US" dirty="0" smtClean="0"/>
              <a:t>Rules of the Hunt.</a:t>
            </a:r>
          </a:p>
          <a:p>
            <a:r>
              <a:rPr lang="en-US" dirty="0" smtClean="0"/>
              <a:t>Its illegal to kill the white pups</a:t>
            </a:r>
          </a:p>
          <a:p>
            <a:r>
              <a:rPr lang="en-US" dirty="0" smtClean="0"/>
              <a:t>The seals must be at least molting to be killed which means they are shedding their white downy coat and growing their real fur</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YouTube!</a:t>
            </a:r>
            <a:endParaRPr lang="en-US" dirty="0"/>
          </a:p>
        </p:txBody>
      </p:sp>
      <p:sp>
        <p:nvSpPr>
          <p:cNvPr id="3" name="Content Placeholder 2"/>
          <p:cNvSpPr>
            <a:spLocks noGrp="1"/>
          </p:cNvSpPr>
          <p:nvPr>
            <p:ph idx="1"/>
          </p:nvPr>
        </p:nvSpPr>
        <p:spPr/>
        <p:txBody>
          <a:bodyPr>
            <a:normAutofit/>
          </a:bodyPr>
          <a:lstStyle/>
          <a:p>
            <a:r>
              <a:rPr lang="en-US" dirty="0" smtClean="0">
                <a:hlinkClick r:id="rId2"/>
              </a:rPr>
              <a:t>http://www.youtube.com/watch?v=lWhOU5iUzKY&amp;feature=related</a:t>
            </a:r>
            <a:endParaRPr lang="en-US" dirty="0" smtClean="0"/>
          </a:p>
          <a:p>
            <a:r>
              <a:rPr lang="en-US" dirty="0" smtClean="0">
                <a:hlinkClick r:id="rId3"/>
              </a:rPr>
              <a:t>http://www.youtube.com/watch?v=6-9rbIBprV0</a:t>
            </a:r>
            <a:endParaRPr lang="en-US" dirty="0" smtClean="0"/>
          </a:p>
          <a:p>
            <a:endParaRPr lang="en-US"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211</TotalTime>
  <Words>574</Words>
  <Application>Microsoft Macintosh PowerPoint</Application>
  <PresentationFormat>On-screen Show (4:3)</PresentationFormat>
  <Paragraphs>42</Paragraphs>
  <Slides>10</Slides>
  <Notes>0</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Office Theme</vt:lpstr>
      <vt:lpstr>Slide 1</vt:lpstr>
      <vt:lpstr>What are Harp Seals?</vt:lpstr>
      <vt:lpstr>Why are Harp Seals hunted?</vt:lpstr>
      <vt:lpstr>How are Harp Seals hunted?</vt:lpstr>
      <vt:lpstr>What parts are harvested</vt:lpstr>
      <vt:lpstr>How much does Seal fur go for?</vt:lpstr>
      <vt:lpstr>What is being done to stop it</vt:lpstr>
      <vt:lpstr>Seal Hunting Regulation</vt:lpstr>
      <vt:lpstr>YouTube!</vt:lpstr>
      <vt:lpstr>Works Cited</vt:lpstr>
    </vt:vector>
  </TitlesOfParts>
  <Company>Classrooms for the Future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 Department of Education Classrooms for the Future</dc:creator>
  <cp:lastModifiedBy>PA Department of Education Classrooms for the Future</cp:lastModifiedBy>
  <cp:revision>8</cp:revision>
  <dcterms:created xsi:type="dcterms:W3CDTF">2011-02-11T17:50:19Z</dcterms:created>
  <dcterms:modified xsi:type="dcterms:W3CDTF">2011-02-11T18:28:49Z</dcterms:modified>
</cp:coreProperties>
</file>